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7" r:id="rId2"/>
    <p:sldId id="257" r:id="rId3"/>
    <p:sldId id="258" r:id="rId4"/>
    <p:sldId id="256" r:id="rId5"/>
    <p:sldId id="259" r:id="rId6"/>
    <p:sldId id="263" r:id="rId7"/>
    <p:sldId id="264" r:id="rId8"/>
    <p:sldId id="293" r:id="rId9"/>
    <p:sldId id="260" r:id="rId10"/>
    <p:sldId id="310" r:id="rId11"/>
    <p:sldId id="298" r:id="rId12"/>
    <p:sldId id="301" r:id="rId13"/>
    <p:sldId id="300" r:id="rId14"/>
    <p:sldId id="261" r:id="rId15"/>
    <p:sldId id="306" r:id="rId16"/>
    <p:sldId id="308" r:id="rId17"/>
    <p:sldId id="30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9853" autoAdjust="0"/>
  </p:normalViewPr>
  <p:slideViewPr>
    <p:cSldViewPr snapToGrid="0">
      <p:cViewPr>
        <p:scale>
          <a:sx n="91" d="100"/>
          <a:sy n="91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8474754203625"/>
          <c:y val="0.19658316663511063"/>
          <c:w val="0.6518601490860690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FB-4D19-B2DE-9D8EC59BB41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FB-4D19-B2DE-9D8EC59BB41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FB-4D19-B2DE-9D8EC59BB41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220-4398-AA17-18A9F329DAC9}"/>
              </c:ext>
            </c:extLst>
          </c:dPt>
          <c:dLbls>
            <c:dLbl>
              <c:idx val="1"/>
              <c:layout>
                <c:manualLayout>
                  <c:x val="-0.20452307953231916"/>
                  <c:y val="-0.1392609300526025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АО Апатит</a:t>
                    </a:r>
                  </a:p>
                  <a:p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FB-4D19-B2DE-9D8EC59BB411}"/>
                </c:ext>
              </c:extLst>
            </c:dLbl>
            <c:dLbl>
              <c:idx val="2"/>
              <c:layout>
                <c:manualLayout>
                  <c:x val="-3.0078283894414012E-2"/>
                  <c:y val="3.647962904447671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Партнеры</a:t>
                    </a:r>
                  </a:p>
                  <a:p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15%</a:t>
                    </a:r>
                    <a:endParaRPr lang="ru-RU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FB-4D19-B2DE-9D8EC59BB411}"/>
                </c:ext>
              </c:extLst>
            </c:dLbl>
            <c:dLbl>
              <c:idx val="3"/>
              <c:layout>
                <c:manualLayout>
                  <c:x val="2.8772040727759515E-2"/>
                  <c:y val="5.401887832306759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Волонтеры</a:t>
                    </a:r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220-4398-AA17-18A9F329DAC9}"/>
                </c:ext>
              </c:extLst>
            </c:dLbl>
            <c:dLbl>
              <c:idx val="4"/>
              <c:layout>
                <c:manualLayout>
                  <c:x val="0.11817612085005344"/>
                  <c:y val="0.107213078005902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Субсидия; 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1A-4A85-8959-803083783F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1">
                  <c:v>АО Апатит</c:v>
                </c:pt>
                <c:pt idx="2">
                  <c:v>Партнеры</c:v>
                </c:pt>
                <c:pt idx="3">
                  <c:v>Волонтеры</c:v>
                </c:pt>
                <c:pt idx="4">
                  <c:v>Субсидия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0.8</c:v>
                </c:pt>
                <c:pt idx="2">
                  <c:v>0.15</c:v>
                </c:pt>
                <c:pt idx="3">
                  <c:v>4.2999999999999997E-2</c:v>
                </c:pt>
                <c:pt idx="4" formatCode="0.00%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7FB-4D19-B2DE-9D8EC59BB4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9239277174324626E-2"/>
          <c:y val="0.88616775192011654"/>
          <c:w val="0.89999995465220728"/>
          <c:h val="5.4857276981629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- 32 2260 тыс.руб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АУП</c:v>
                </c:pt>
                <c:pt idx="1">
                  <c:v>Проведение и участие в мероприятиях</c:v>
                </c:pt>
                <c:pt idx="2">
                  <c:v>Расходы на содержание секции</c:v>
                </c:pt>
                <c:pt idx="3">
                  <c:v>Диагностический центр (ГТО, мониторинг)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</c:v>
                </c:pt>
                <c:pt idx="1">
                  <c:v>0.37</c:v>
                </c:pt>
                <c:pt idx="2">
                  <c:v>0.13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A7-4C1E-B28A-FCF2740CD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- 24 230 тыс. руб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АУП</c:v>
                </c:pt>
                <c:pt idx="1">
                  <c:v>Проведение и участие в мероприятиях</c:v>
                </c:pt>
                <c:pt idx="2">
                  <c:v>Расходы на содержание секции</c:v>
                </c:pt>
                <c:pt idx="3">
                  <c:v>Диагностический центр (ГТО, мониторинг)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0.36</c:v>
                </c:pt>
                <c:pt idx="1">
                  <c:v>0.23</c:v>
                </c:pt>
                <c:pt idx="2">
                  <c:v>0.34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A7-4C1E-B28A-FCF2740CD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3717760"/>
        <c:axId val="63719296"/>
      </c:barChart>
      <c:catAx>
        <c:axId val="637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63719296"/>
        <c:crosses val="autoZero"/>
        <c:auto val="1"/>
        <c:lblAlgn val="ctr"/>
        <c:lblOffset val="100"/>
        <c:noMultiLvlLbl val="0"/>
      </c:catAx>
      <c:valAx>
        <c:axId val="637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1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2FA3-59A7-4D53-9752-BA71D3F9CFD3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A927C-85B5-461C-8186-B28364857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6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B3-0ADC-4118-9AAA-E138F3EE2ADF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3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65C2-DFE4-48D5-9517-69581B254534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6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99B5-F6DF-4867-9DB0-92F158441201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9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E76-1A55-48DD-9C75-66BDC6404743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376D-659D-491A-BFA2-C26D4A23E2AC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B20A-D92A-418F-AE15-CB52F2D914EC}" type="datetime1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5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4610-9ED4-4F09-9C08-3A0305855C6C}" type="datetime1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8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B36-5EAD-4C0C-982F-4E6861125D7A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9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3F6B-1F60-44F4-B586-64550BA70DE6}" type="datetime1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1ABC-9EFB-4CC7-AA53-CF26B61D8072}" type="datetime1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8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E4E7-AEF3-495B-B871-4DD8608CFFA0}" type="datetime1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7A29-D2A5-4398-B48C-1C860D79B62B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4B08-1EAB-455A-A656-9A9FF6786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Xmk_7fOspM&amp;feature=youtu.be" TargetMode="External"/><Relationship Id="rId3" Type="http://schemas.openxmlformats.org/officeDocument/2006/relationships/image" Target="../media/image58.jpeg"/><Relationship Id="rId7" Type="http://schemas.openxmlformats.org/officeDocument/2006/relationships/hyperlink" Target="http://orvo.gov35.ru/news/view/675" TargetMode="External"/><Relationship Id="rId12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ko.economy.gov.ru/PortalNews/Read/5076" TargetMode="External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0" Type="http://schemas.openxmlformats.org/officeDocument/2006/relationships/hyperlink" Target="https://vk.com/publicdrozdcher" TargetMode="External"/><Relationship Id="rId4" Type="http://schemas.openxmlformats.org/officeDocument/2006/relationships/image" Target="../media/image59.png"/><Relationship Id="rId9" Type="http://schemas.openxmlformats.org/officeDocument/2006/relationships/hyperlink" Target="http://npdrozd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42648-FEFD-43A8-AAEC-D05C82F0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489" y="2349797"/>
            <a:ext cx="10646734" cy="26475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и популяризации 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«ДРОЗД –Череповец»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603695-C75C-4CF6-8C4C-C1492B2F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079" y="5255400"/>
            <a:ext cx="9144000" cy="68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за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734121-D80F-4A8F-A7CD-734DB757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92" y="456437"/>
            <a:ext cx="1885064" cy="1613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A743C3-7B49-4638-A916-287FE0BC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86" y="176166"/>
            <a:ext cx="2843825" cy="24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3C3F-6B7A-465C-B6E3-62511948D2CF}" type="slidenum">
              <a:rPr lang="ru-RU" smtClean="0"/>
              <a:t>10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63041" y="223906"/>
            <a:ext cx="888274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здоровья детей и подростков в программе непрерывного образования спортивно- оздоровительной направленности</a:t>
            </a:r>
          </a:p>
        </p:txBody>
      </p:sp>
      <p:pic>
        <p:nvPicPr>
          <p:cNvPr id="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238" y="0"/>
            <a:ext cx="1713124" cy="147536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50252"/>
              </p:ext>
            </p:extLst>
          </p:nvPr>
        </p:nvGraphicFramePr>
        <p:xfrm>
          <a:off x="864475" y="1324304"/>
          <a:ext cx="10489325" cy="526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4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21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04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обследованных,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уровня здоровья, % от общего числа обследованных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здоровья, имеющие неудовлетворительную оценку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отличное, хорошее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физическая работоспособность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мяча, 2 класс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осанки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мяча, 4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мяча, 6 класс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физическая работоспособность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мяча, шашки Д/с 102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физическая работоспособность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Жизненная емкость легких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мяча, лыжи, аэробика Д/с 110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Зрительно-двигательная реакция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 статического равновесия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Самбо, дзюдо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3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физическая работоспособность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брюшного пресса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осанки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гимнастика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Жизненная емкость легких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Оборонно-спортивный класс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осанки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76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 позвоночника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плечевого пояса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 мышц брюшного пресса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4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938" marR="41938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955967" y="111305"/>
            <a:ext cx="8102600" cy="10658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Проект при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оддержке Правительства области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39562" y="245287"/>
            <a:ext cx="124906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7A1BE3-8B4D-4274-9F4C-0D21B9CE564A}"/>
              </a:ext>
            </a:extLst>
          </p:cNvPr>
          <p:cNvSpPr/>
          <p:nvPr/>
        </p:nvSpPr>
        <p:spPr>
          <a:xfrm>
            <a:off x="250371" y="2271618"/>
            <a:ext cx="3951515" cy="43088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ctr"/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574" y="-160719"/>
            <a:ext cx="1713124" cy="1475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34" y="2951785"/>
            <a:ext cx="3374079" cy="1895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27" y="4090295"/>
            <a:ext cx="1976556" cy="2635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3899339"/>
            <a:ext cx="3524497" cy="2350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7" y="3999823"/>
            <a:ext cx="2949672" cy="1967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536" y="131464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– май 2019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МАОУ «Центр образования 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– 215 тыс. рублей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учащиеся образовательных учреждений города, работники АО Апатит, ДЗО и члены их семей ( на 31.12. 2019 года –  более 1400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– 12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45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ГТО –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детей с ОВЗ и инвалидностью)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66" y="4983527"/>
            <a:ext cx="2619813" cy="1742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81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" y="181996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045583" y="111305"/>
            <a:ext cx="8102600" cy="11206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АНО «ДРОЗД – Череповец»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39562" y="245287"/>
            <a:ext cx="124906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32" y="1283317"/>
            <a:ext cx="11484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33 мероприятиях «ДРОЗД- Череповец»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организовали 5 мероприятий проекта ГТО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риняли участие в 3 городских акциях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73F70E-DE6D-4F1F-9D98-A3BB5C8B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161" y="-168088"/>
            <a:ext cx="1710020" cy="1473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2" y="2216528"/>
            <a:ext cx="2988442" cy="2241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4" y="4641359"/>
            <a:ext cx="2764219" cy="2073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58" y="4562943"/>
            <a:ext cx="3105807" cy="2070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4" y="2244444"/>
            <a:ext cx="2952090" cy="221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08" y="2216528"/>
            <a:ext cx="2410372" cy="18077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3658" y="2568130"/>
            <a:ext cx="2349062" cy="1566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97" y="4247652"/>
            <a:ext cx="3241996" cy="21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" y="181996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955967" y="111305"/>
            <a:ext cx="81026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«ДРОЗД- Череповец»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39562" y="245287"/>
            <a:ext cx="124906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821" y="-76120"/>
            <a:ext cx="1713124" cy="1475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4" y="1234568"/>
            <a:ext cx="3476787" cy="2346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4774" y="1442353"/>
            <a:ext cx="3952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забег «Мы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рекорды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- 195 участников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площадка в рамках празднования Дня Химика – 1500 человек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благотворительных и социальных проектов ФосАгро «Творим добро вместе» - более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участников 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итогам проведения Фестиваля специалисты организации были отмечены благодарственными письмами от генерального директора ПАО «ФосАгро» А.А.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Гурьева)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«Радуга детства» – 160 участников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76" y="1231907"/>
            <a:ext cx="3435248" cy="2576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9" y="4975346"/>
            <a:ext cx="3101065" cy="1744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46" y="3675390"/>
            <a:ext cx="4098525" cy="23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44" y="3675391"/>
            <a:ext cx="2114551" cy="2819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95" y="4734396"/>
            <a:ext cx="2946478" cy="197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14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1645" y="1047065"/>
            <a:ext cx="9152579" cy="2520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737350" y="265795"/>
            <a:ext cx="8776447" cy="6637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достижения АНО «ДРОЗД - Череповец»</a:t>
            </a: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AE63C2-0DB2-4030-8759-0924719C5499}"/>
              </a:ext>
            </a:extLst>
          </p:cNvPr>
          <p:cNvSpPr/>
          <p:nvPr/>
        </p:nvSpPr>
        <p:spPr>
          <a:xfrm>
            <a:off x="579169" y="1136506"/>
            <a:ext cx="11380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«ДРОЗД» в полной мере выполняет поставленные руководством проекта задачи. С каждым годом идет увеличение количества детей, желающих стать участником программы «ДРОЗД». А значит желающих заниматься в спортивных секциях, участвовать в спортивно-массовых мероприятиях, вести здоровый образ жизни.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Общедоступность и универсальность программы «ДРОЗД» позволяет охватить широкий круг населения: от воспитанников детских садов, школ, техникумов и ВУЗов до родителей.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АНО СРПФС «ДРОЗД-Череповец»  за последний период работы набирает популярность не только в Череповце, но и по всей Вологодской области. Об этом говорит не только растущее количество занимающихся в секциях детей, но и  то, что воспитанников спортивных секций приглашают участвовать в наиболее престижных спортивно-массовых мероприятиях города и  области, где они показывают неплохие результаты. О спортивных достижениях ребят активно рассказывают СМИ.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Ведется активная совместная работа с детскими садами, школами, общественными организациями, многие из которых уже стали постоянными социальными партнерами проекта.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АНО СРПФС  «ДРОЗД-Череповец»  неоднократно была отмечена благодарностями от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Мэрии г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Череповца.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успех программы «ДРОЗД» зависит от качества работы и личности людей, работающих непосредственно с подрастающим  поколением. Преданность своему делу и любовь к детям   (а некоторые инструкторы - сами бывшие воспитанники «ДРОЗД») гарантирует не только выполнение всех поставленных задач, но и переход программы на новый уровень.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370" y="-10978"/>
            <a:ext cx="1713124" cy="1475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7" y="4460493"/>
            <a:ext cx="3023277" cy="2199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57" y="4460493"/>
            <a:ext cx="3038653" cy="2210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34" y="4508587"/>
            <a:ext cx="381000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1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15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31645" y="1047065"/>
            <a:ext cx="9152579" cy="2520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616337" y="422343"/>
            <a:ext cx="8776447" cy="6637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достижения АНО «ДРОЗД-Череповец»</a:t>
            </a: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AE63C2-0DB2-4030-8759-0924719C5499}"/>
              </a:ext>
            </a:extLst>
          </p:cNvPr>
          <p:cNvSpPr/>
          <p:nvPr/>
        </p:nvSpPr>
        <p:spPr>
          <a:xfrm>
            <a:off x="533400" y="1427517"/>
            <a:ext cx="1138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42042"/>
            <a:ext cx="1713124" cy="1475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24" y="1289743"/>
            <a:ext cx="445391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 АНО «ДРОЗД-Череповец» была награждена ежегодной премией Общественной палаты Вологодской области для некоммерческих организаций «ВМЕСТЕ»</a:t>
            </a:r>
          </a:p>
          <a:p>
            <a:pPr algn="just"/>
            <a:endParaRPr lang="ru-RU" sz="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высокий профессионализм и неиссякаемую энергию. Благодаря инициативам и труду сплоченной команды единомышленников организации в регионе реализуется значительное количество социально значимых программ, направленных на улучшение качества жизни вологжан», - с такой формулировкой в областной столице был вручен диплом победителя и памятный адрес АНО «ДРОЗД-Череповец». Премию вручал Губернатор Вологодской области Олег Кувшинников.</a:t>
            </a:r>
          </a:p>
          <a:p>
            <a:pPr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«ДРОЗД-Череповец» в заявке на соискание премии представил свой опыт реализации социальных проектов за минувший год. В числе которых был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общественно-полезный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«Создание центра подготовки детей к участию в программе ВФСК ГТО».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79" y="1225500"/>
            <a:ext cx="2328290" cy="3202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14" y="1242808"/>
            <a:ext cx="2375770" cy="3167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4" y="4249135"/>
            <a:ext cx="3495896" cy="233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16</a:t>
            </a:fld>
            <a:endParaRPr lang="ru-RU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616337" y="422343"/>
            <a:ext cx="8776447" cy="6637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пишут … О нас говорят…</a:t>
            </a: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7" y="163945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Прямоугольник 15"/>
          <p:cNvSpPr/>
          <p:nvPr/>
        </p:nvSpPr>
        <p:spPr>
          <a:xfrm>
            <a:off x="506877" y="1348800"/>
            <a:ext cx="11275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7" y="3692807"/>
            <a:ext cx="2043260" cy="2890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235" y="3692807"/>
            <a:ext cx="5322269" cy="2031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504" y="16537"/>
            <a:ext cx="1713124" cy="14753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AE63C2-0DB2-4030-8759-0924719C5499}"/>
              </a:ext>
            </a:extLst>
          </p:cNvPr>
          <p:cNvSpPr/>
          <p:nvPr/>
        </p:nvSpPr>
        <p:spPr>
          <a:xfrm>
            <a:off x="506877" y="1213856"/>
            <a:ext cx="11249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проекта «ДРОЗД» регулярно освещается с городских и региональных СМИ, социальных сетях.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печатных изданиях: газета «Химик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 Земли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«Навигатор» (журнал авиакомпании «Северсталь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«Здоровье Вологодчины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газета «Лампа»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выпусков). Запущены видеоролики на заводском интерактивном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телевидении, а также мультипликационные фильмы ИПЦ «Зеленая планета».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достижениях наших воспитанников выходят интервью и новостные сюжеты на региональном телевидении «Канал 12» ( новости, программа «Дистанция»), «35 ТВ/Вологда. Регион», на  сайтах:  35media.ru , на официальном сайте Череповца: cherinfo.ru, на сайте Департамента спорта Вологодской области: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depsport.gov35.ru, портал поддержки социально ориентированных НКО Министерства экономического развития РФ (субсидия)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nko.economy.gov.ru/PortalNews/Read/5076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общественные ресурсы Вологодской области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orvo.gov35.ru/news/view/675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подкасты радио «Красная горка»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www.youtube.com/watch?v=pXmk_7fOspM&amp;feature=youtu.be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выпуски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радионовостей Череповца (от ИМА «Череповец») на официальном сайте  АНО «ДРОЗД»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http://npdrozd.ru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канале МАТЧ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ТВ, активно развивается группа в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vk.com/publicdrozdcher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73" y="3339427"/>
            <a:ext cx="2873531" cy="3103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88" y="3525412"/>
            <a:ext cx="2202247" cy="32250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223" y="483326"/>
            <a:ext cx="10110651" cy="5734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4" y="-139108"/>
            <a:ext cx="7040879" cy="5744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7441" y="4731880"/>
            <a:ext cx="7444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51560F-93C3-4C9F-9DA9-D745F39D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B08-1EAB-455A-A656-9A9FF67860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3C3F-6B7A-465C-B6E3-62511948D2CF}" type="slidenum">
              <a:rPr lang="ru-RU" smtClean="0"/>
              <a:t>2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80447" y="43851"/>
            <a:ext cx="683110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Итоги года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«ДРОЗД-Череповец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35234"/>
              </p:ext>
            </p:extLst>
          </p:nvPr>
        </p:nvGraphicFramePr>
        <p:xfrm>
          <a:off x="6482675" y="1251856"/>
          <a:ext cx="4019862" cy="18907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3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6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2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Штатная численность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(кол-во человек)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74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сотрудники </a:t>
                      </a:r>
                      <a:endParaRPr lang="ru-RU" sz="12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727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Совместители</a:t>
                      </a:r>
                    </a:p>
                    <a:p>
                      <a:pPr algn="l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(Инструкторы по спорту)</a:t>
                      </a:r>
                      <a:endParaRPr lang="ru-RU" sz="12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78873"/>
              </p:ext>
            </p:extLst>
          </p:nvPr>
        </p:nvGraphicFramePr>
        <p:xfrm>
          <a:off x="509451" y="1064555"/>
          <a:ext cx="5888082" cy="25396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9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570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19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секций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08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Воспитанники,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регулярно занимающиеся спортом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8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 АО Апатит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9890914"/>
                  </a:ext>
                </a:extLst>
              </a:tr>
              <a:tr h="243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выездных соревнований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1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в  мероприятиях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4050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43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различного уровня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83478"/>
              </p:ext>
            </p:extLst>
          </p:nvPr>
        </p:nvGraphicFramePr>
        <p:xfrm>
          <a:off x="215161" y="3777164"/>
          <a:ext cx="10844349" cy="2944203"/>
        </p:xfrm>
        <a:graphic>
          <a:graphicData uri="http://schemas.openxmlformats.org/drawingml/2006/table">
            <a:tbl>
              <a:tblPr firstRow="1" firstCol="1" bandRow="1"/>
              <a:tblGrid>
                <a:gridCol w="7458892">
                  <a:extLst>
                    <a:ext uri="{9D8B030D-6E8A-4147-A177-3AD203B41FA5}">
                      <a16:colId xmlns:a16="http://schemas.microsoft.com/office/drawing/2014/main" xmlns="" val="3083079242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xmlns="" val="72429199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xmlns="" val="795256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основных мероприятий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400464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Физкультурно-образовательный фестиваль «ДРОЗД» 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(корпоративный, региональный)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8575991"/>
                  </a:ext>
                </a:extLst>
              </a:tr>
              <a:tr h="31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Межрегиональные турниры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художественной гимнастике, самбо, полиатлон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межрегиональный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45510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Областные соревнования по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полиатлону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художественной гимнастике, самбо, мини-футбол, волейбол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79318"/>
                  </a:ext>
                </a:extLst>
              </a:tr>
              <a:tr h="54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Городская олимпиада среди школьников по предметам ОБЖ и ФК, городские соревнования по пионерболу среди дошкольников и школьников, городские фестивали и спортивно-массовые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7742222"/>
                  </a:ext>
                </a:extLst>
              </a:tr>
              <a:tr h="31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праздники, соревнования по видам спорта секции ДРОЗД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школа, детский сад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769153"/>
                  </a:ext>
                </a:extLst>
              </a:tr>
              <a:tr h="31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Спортивный семейный праздник, посвященный Дню химика «Мы ставим рекорды»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040194"/>
                  </a:ext>
                </a:extLst>
              </a:tr>
              <a:tr h="31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Экскурсии, встречи, «уроки мужества», семинары, научные конференции</a:t>
                      </a: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городской, областной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661780"/>
                  </a:ext>
                </a:extLst>
              </a:tr>
            </a:tbl>
          </a:graphicData>
        </a:graphic>
      </p:graphicFrame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204" y="-223504"/>
            <a:ext cx="171312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3C3F-6B7A-465C-B6E3-62511948D2CF}" type="slidenum">
              <a:rPr lang="ru-RU" smtClean="0"/>
              <a:t>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80447" y="135968"/>
            <a:ext cx="683110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«ДРОЗД-Череповец»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02707" y="1302153"/>
            <a:ext cx="7100435" cy="650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финансирования и расходы на виды деятельности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138301"/>
              </p:ext>
            </p:extLst>
          </p:nvPr>
        </p:nvGraphicFramePr>
        <p:xfrm>
          <a:off x="7306374" y="1513644"/>
          <a:ext cx="4410358" cy="473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8"/>
          <p:cNvSpPr txBox="1">
            <a:spLocks/>
          </p:cNvSpPr>
          <p:nvPr/>
        </p:nvSpPr>
        <p:spPr>
          <a:xfrm>
            <a:off x="7516906" y="1302152"/>
            <a:ext cx="4499211" cy="6506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помощь партнёров в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93" y="-173208"/>
            <a:ext cx="1713124" cy="147536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94134815"/>
              </p:ext>
            </p:extLst>
          </p:nvPr>
        </p:nvGraphicFramePr>
        <p:xfrm>
          <a:off x="496389" y="2390503"/>
          <a:ext cx="6706753" cy="37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65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73553"/>
              </p:ext>
            </p:extLst>
          </p:nvPr>
        </p:nvGraphicFramePr>
        <p:xfrm>
          <a:off x="1064581" y="1156474"/>
          <a:ext cx="9312134" cy="11898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17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57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1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и призеры  международных соревнований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Российских соревнований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города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Мастера спорта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Череповец</a:t>
                      </a:r>
                    </a:p>
                  </a:txBody>
                  <a:tcPr marL="64093" marR="64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955967" y="111305"/>
            <a:ext cx="81026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54463" y="-124045"/>
            <a:ext cx="795493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Спортивные достижения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«ДРОЗД - Череповец»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2019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7A1BE3-8B4D-4274-9F4C-0D21B9CE564A}"/>
              </a:ext>
            </a:extLst>
          </p:cNvPr>
          <p:cNvSpPr/>
          <p:nvPr/>
        </p:nvSpPr>
        <p:spPr>
          <a:xfrm>
            <a:off x="250371" y="2271618"/>
            <a:ext cx="3951515" cy="43088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ctr"/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C3C34D-5B59-4D71-B93F-DDE6B4970705}"/>
              </a:ext>
            </a:extLst>
          </p:cNvPr>
          <p:cNvSpPr/>
          <p:nvPr/>
        </p:nvSpPr>
        <p:spPr>
          <a:xfrm>
            <a:off x="564150" y="2341834"/>
            <a:ext cx="113756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Полиатлон</a:t>
            </a:r>
            <a:endParaRPr lang="ru-RU" sz="1600" u="sng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 Анастасия, Михеева Алина - 1 место «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юношей, девушек и юниоров по-зимнему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полиатлону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Алина, Антонова Полина,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Цирульникова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России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юношей и девушек по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полиатлону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сборной России вошли: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Полина, Куликова Анастасия, Михеева Алина, Воронов Никита,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Цирульникова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endParaRPr lang="ru-RU" sz="500" u="sng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Екатерина – 3 место «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«Ярославская весна»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- 1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Ядрихинская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– 3 место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Кубок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ОГФСО «Юность России»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звезды светят малым» (отборочный этап) – 1 место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Ассоциации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«Золотое кольцо» – 1 место</a:t>
            </a:r>
          </a:p>
          <a:p>
            <a:pPr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Полушкин Максим – 1 место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«IX спартакиада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-Западного Федерального округа по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самбо» </a:t>
            </a:r>
          </a:p>
          <a:p>
            <a:pPr algn="just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-182842"/>
            <a:ext cx="171312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87C0-68AE-4321-9206-FE025105574D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6826" y="133145"/>
            <a:ext cx="8845312" cy="7175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АНО «ДРОЗД – Череповец»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1020" y="2097044"/>
            <a:ext cx="50019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«Центр образования №29»</a:t>
            </a:r>
          </a:p>
          <a:p>
            <a:pPr algn="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(Основная площадка организации, реализация программы</a:t>
            </a:r>
          </a:p>
          <a:p>
            <a:pPr algn="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«Спортивно-оздоровительный класс», совместная деятельность по внеурочной деятельности детей по программе «Школа мяча», программа «Шахматы школе», мониторинг здоровья обучающихся, организация секционной работы, предоставление спортсооружений, реализация проекта по волонтерской деятельности) </a:t>
            </a:r>
            <a:endParaRPr lang="ru-RU" sz="1100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4041" y="3547711"/>
            <a:ext cx="43325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№102»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№110»</a:t>
            </a:r>
          </a:p>
          <a:p>
            <a:pPr algn="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секционной работы по программе «Школа мяча», шашки, плавание, совместные мероприятия и  праздники)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26642" y="4537343"/>
            <a:ext cx="47599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с углубленным изучением отдельных предметов №10»</a:t>
            </a:r>
          </a:p>
          <a:p>
            <a:pPr algn="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секционной работы – самбо, сотрудничество с «</a:t>
            </a:r>
            <a:r>
              <a:rPr lang="ru-RU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Фосагро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классами», проведение мероприятий и соревнований)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51898" y="3139907"/>
            <a:ext cx="406197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ДО «ЦДЮСПВ» «ВИТЯЗЬ»</a:t>
            </a:r>
          </a:p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работа по направлению патриотического воспитания, реализация деятельности по работе с допризывной молодёжью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5919" y="2125634"/>
            <a:ext cx="39582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Череповецкая Епархия </a:t>
            </a:r>
          </a:p>
          <a:p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по направлению духовно-нравственного </a:t>
            </a: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основ толерантного поведения и </a:t>
            </a:r>
            <a:r>
              <a:rPr lang="ru-RU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мировоззрения)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21375" y="4175581"/>
            <a:ext cx="43325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организация «ФосАгро- Череповец»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организация «ФосАгро- Череповец»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(Предоставление спортивных сооружений, проведение совместных мероприятий)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35815" y="5096121"/>
            <a:ext cx="4670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Волейбольный клуб «Северсталь»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в дошкольных и школьных учреждениях)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19184" y="5853286"/>
            <a:ext cx="465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№4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 №1</a:t>
            </a:r>
          </a:p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совместных соревнований,  поддержка и помощь перспективных спортсменов)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78D874-6E98-45F0-B065-EDE30ACD1D49}"/>
              </a:ext>
            </a:extLst>
          </p:cNvPr>
          <p:cNvSpPr/>
          <p:nvPr/>
        </p:nvSpPr>
        <p:spPr>
          <a:xfrm>
            <a:off x="4204171" y="107663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Мэрия города Череповца </a:t>
            </a:r>
          </a:p>
          <a:p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(Совместный план мероприятий, предоставление спортсооружений города)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физической культуре и спорту г. Череповца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г. Череповца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856475-32E6-4723-8E6F-822D0BAB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40" y="1002193"/>
            <a:ext cx="836889" cy="10465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FCDA566-28CA-4F35-AF06-15DBE311B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9" y="1574983"/>
            <a:ext cx="2489335" cy="507144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xmlns="" id="{A8F8FC04-7032-4C69-A9BB-A7079D206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5" y="3242691"/>
            <a:ext cx="1206504" cy="626251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xmlns="" id="{B0888815-3B13-475D-BF79-C6EF750934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2" y="4014652"/>
            <a:ext cx="850579" cy="850579"/>
          </a:xfrm>
          <a:prstGeom prst="rect">
            <a:avLst/>
          </a:prstGeom>
        </p:spPr>
      </p:pic>
      <p:pic>
        <p:nvPicPr>
          <p:cNvPr id="2060" name="Рисунок 2059">
            <a:extLst>
              <a:ext uri="{FF2B5EF4-FFF2-40B4-BE49-F238E27FC236}">
                <a16:creationId xmlns:a16="http://schemas.microsoft.com/office/drawing/2014/main" xmlns="" id="{D2B64967-8627-4999-8C01-517C709E8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4" y="4028878"/>
            <a:ext cx="654231" cy="815608"/>
          </a:xfrm>
          <a:prstGeom prst="rect">
            <a:avLst/>
          </a:prstGeom>
        </p:spPr>
      </p:pic>
      <p:pic>
        <p:nvPicPr>
          <p:cNvPr id="2062" name="Рисунок 2061">
            <a:extLst>
              <a:ext uri="{FF2B5EF4-FFF2-40B4-BE49-F238E27FC236}">
                <a16:creationId xmlns:a16="http://schemas.microsoft.com/office/drawing/2014/main" xmlns="" id="{29A9902D-5683-47FD-B007-29CB926AE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6" y="5188102"/>
            <a:ext cx="1383120" cy="507144"/>
          </a:xfrm>
          <a:prstGeom prst="rect">
            <a:avLst/>
          </a:prstGeom>
        </p:spPr>
      </p:pic>
      <p:pic>
        <p:nvPicPr>
          <p:cNvPr id="2064" name="Рисунок 2063">
            <a:extLst>
              <a:ext uri="{FF2B5EF4-FFF2-40B4-BE49-F238E27FC236}">
                <a16:creationId xmlns:a16="http://schemas.microsoft.com/office/drawing/2014/main" xmlns="" id="{3D21C057-E131-4347-BCFA-0738A7F56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2" y="5894490"/>
            <a:ext cx="662917" cy="662917"/>
          </a:xfrm>
          <a:prstGeom prst="rect">
            <a:avLst/>
          </a:prstGeom>
        </p:spPr>
      </p:pic>
      <p:pic>
        <p:nvPicPr>
          <p:cNvPr id="2066" name="Рисунок 2065">
            <a:extLst>
              <a:ext uri="{FF2B5EF4-FFF2-40B4-BE49-F238E27FC236}">
                <a16:creationId xmlns:a16="http://schemas.microsoft.com/office/drawing/2014/main" xmlns="" id="{FE8D5A3C-9FD6-45E5-95C0-71DCF26475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1" y="5909312"/>
            <a:ext cx="662918" cy="662918"/>
          </a:xfrm>
          <a:prstGeom prst="rect">
            <a:avLst/>
          </a:prstGeom>
        </p:spPr>
      </p:pic>
      <p:pic>
        <p:nvPicPr>
          <p:cNvPr id="2068" name="Рисунок 2067">
            <a:extLst>
              <a:ext uri="{FF2B5EF4-FFF2-40B4-BE49-F238E27FC236}">
                <a16:creationId xmlns:a16="http://schemas.microsoft.com/office/drawing/2014/main" xmlns="" id="{F5D01262-56B6-4BE8-A3E9-354BC1E4B2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30" y="2364934"/>
            <a:ext cx="1091184" cy="728472"/>
          </a:xfrm>
          <a:prstGeom prst="rect">
            <a:avLst/>
          </a:prstGeom>
        </p:spPr>
      </p:pic>
      <p:pic>
        <p:nvPicPr>
          <p:cNvPr id="2070" name="Рисунок 2069">
            <a:extLst>
              <a:ext uri="{FF2B5EF4-FFF2-40B4-BE49-F238E27FC236}">
                <a16:creationId xmlns:a16="http://schemas.microsoft.com/office/drawing/2014/main" xmlns="" id="{9B007B31-675F-4677-8906-5572064EE5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932" y="3462453"/>
            <a:ext cx="1096276" cy="729670"/>
          </a:xfrm>
          <a:prstGeom prst="rect">
            <a:avLst/>
          </a:prstGeom>
        </p:spPr>
      </p:pic>
      <p:pic>
        <p:nvPicPr>
          <p:cNvPr id="2072" name="Рисунок 2071">
            <a:extLst>
              <a:ext uri="{FF2B5EF4-FFF2-40B4-BE49-F238E27FC236}">
                <a16:creationId xmlns:a16="http://schemas.microsoft.com/office/drawing/2014/main" xmlns="" id="{20A2A9C6-9D1F-4CB2-A85E-ACAE8FFF2C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08" y="4412782"/>
            <a:ext cx="1044906" cy="925866"/>
          </a:xfrm>
          <a:prstGeom prst="rect">
            <a:avLst/>
          </a:prstGeom>
        </p:spPr>
      </p:pic>
      <p:sp>
        <p:nvSpPr>
          <p:cNvPr id="2073" name="Прямоугольник 2072">
            <a:extLst>
              <a:ext uri="{FF2B5EF4-FFF2-40B4-BE49-F238E27FC236}">
                <a16:creationId xmlns:a16="http://schemas.microsoft.com/office/drawing/2014/main" xmlns="" id="{4938BB69-935A-4E08-AFFD-863FBE576FD1}"/>
              </a:ext>
            </a:extLst>
          </p:cNvPr>
          <p:cNvSpPr/>
          <p:nvPr/>
        </p:nvSpPr>
        <p:spPr>
          <a:xfrm>
            <a:off x="6610404" y="5695246"/>
            <a:ext cx="40190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Череповецкий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химико-технологический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</a:t>
            </a:r>
          </a:p>
          <a:p>
            <a:pPr algn="r"/>
            <a:r>
              <a:rPr lang="ru-RU" sz="11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(предоставление спортсооружений, проведение мероприятий, </a:t>
            </a:r>
          </a:p>
          <a:p>
            <a:pPr algn="r"/>
            <a:r>
              <a:rPr lang="ru-RU" sz="11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волонтерской деятельности)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5" name="Рисунок 2074">
            <a:extLst>
              <a:ext uri="{FF2B5EF4-FFF2-40B4-BE49-F238E27FC236}">
                <a16:creationId xmlns:a16="http://schemas.microsoft.com/office/drawing/2014/main" xmlns="" id="{C7E19C6E-B94C-4CF8-8665-EC30B0D9D1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081" y="5468565"/>
            <a:ext cx="1277300" cy="769442"/>
          </a:xfrm>
          <a:prstGeom prst="rect">
            <a:avLst/>
          </a:prstGeom>
        </p:spPr>
      </p:pic>
      <p:pic>
        <p:nvPicPr>
          <p:cNvPr id="30" name="Picture 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05600" y="-223703"/>
            <a:ext cx="171312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ъект 31"/>
          <p:cNvSpPr>
            <a:spLocks noGrp="1"/>
          </p:cNvSpPr>
          <p:nvPr>
            <p:ph idx="1"/>
          </p:nvPr>
        </p:nvSpPr>
        <p:spPr>
          <a:xfrm>
            <a:off x="595149" y="1360720"/>
            <a:ext cx="10933504" cy="240578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 «Череповецкая Епархия Русской Православной Церкви»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организован прием делегации из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Сольбинского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монастыря (Ярославская область) в рамках знакомства с деятельностью компании ФосАгро и организации «ДРОЗД-Череповец».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87C0-68AE-4321-9206-FE0251055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6826" y="133145"/>
            <a:ext cx="8845312" cy="7175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«ДРОЗД – Череповец»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6" y="1122966"/>
            <a:ext cx="2493480" cy="512108"/>
          </a:xfrm>
          <a:prstGeom prst="rect">
            <a:avLst/>
          </a:prstGeom>
        </p:spPr>
      </p:pic>
      <p:pic>
        <p:nvPicPr>
          <p:cNvPr id="1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138" y="-160795"/>
            <a:ext cx="1713124" cy="1475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2" y="3702577"/>
            <a:ext cx="3651109" cy="2424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31" y="1285199"/>
            <a:ext cx="3023745" cy="1965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62" y="3422352"/>
            <a:ext cx="3809222" cy="25750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" y="3324205"/>
            <a:ext cx="3662139" cy="2424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5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87C0-68AE-4321-9206-FE0251055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6826" y="133145"/>
            <a:ext cx="8845312" cy="7175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«ДРОЗД – Череповец» </a:t>
            </a:r>
          </a:p>
        </p:txBody>
      </p:sp>
      <p:pic>
        <p:nvPicPr>
          <p:cNvPr id="2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9" y="1038808"/>
            <a:ext cx="920576" cy="81693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5400" y="2037621"/>
            <a:ext cx="48426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«ДРОЗД-Череповец стала участником и организатором в Череповце всероссийского проекта «Самбо в школу».</a:t>
            </a:r>
          </a:p>
          <a:p>
            <a:pPr algn="just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МАОУ «СОШ № 10» стартовал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марафон «Дни самбо в школах России».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шестых и четвертых классов уже было проведено несколько мероприятий: «Урок мужества», «Урок самбо», онлайн-олимпиада «Знатоки самбо», «Полоса препятствий».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секции самбо АНО «ДРОЗД-Череповец»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школьниками не только теоретические уроки, но и обучающие занятия и показательные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выступления, а волонтер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«ДРОЗД-Череповец» Сабина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Гасаналиева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незаменимым организатором всех мероприятий.</a:t>
            </a: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138" y="-182842"/>
            <a:ext cx="1713124" cy="1475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1" y="1447275"/>
            <a:ext cx="2718855" cy="1808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69" y="1127848"/>
            <a:ext cx="3567565" cy="2377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31" y="3505294"/>
            <a:ext cx="2296082" cy="3069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97" y="3930447"/>
            <a:ext cx="2888818" cy="19258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45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F87C0-68AE-4321-9206-FE02510557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6826" y="133145"/>
            <a:ext cx="8845312" cy="7175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«ДРОЗД – Череповец» </a:t>
            </a:r>
          </a:p>
        </p:txBody>
      </p:sp>
      <p:pic>
        <p:nvPicPr>
          <p:cNvPr id="2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рямоугольник 17"/>
          <p:cNvSpPr/>
          <p:nvPr/>
        </p:nvSpPr>
        <p:spPr>
          <a:xfrm>
            <a:off x="5678213" y="1145200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МАОУ «Центр образования №29» и АНО ДО «ЦДЮСПВ «Витязь»» в 2019 году был открыт первый оборонно-спортивный класс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посвящены в проект  «ДРОЗД» 150 первоклассников.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«Центр образования №29» является спортивной площадкой для проведения городских спортивно-массовых мероприятий, организованных совместно с АНО СРПФС «ДРОЗД-Череповец» и Мэрией города.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 редакции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газеты «Лампа»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«Лучшая школьная газета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областного конкурса школьных СМИ, который проходил по инициативе Детского Совета при уполномоченном при Губернаторе области по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правам ребенка.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-182842"/>
            <a:ext cx="1713124" cy="1475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" y="1316967"/>
            <a:ext cx="2775301" cy="20814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" y="3897759"/>
            <a:ext cx="4929351" cy="2772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3" y="2158734"/>
            <a:ext cx="2175071" cy="1631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48" y="4330687"/>
            <a:ext cx="3206965" cy="2185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70" y="4535744"/>
            <a:ext cx="2663735" cy="1775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163" y="1053957"/>
            <a:ext cx="1499772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3C3F-6B7A-465C-B6E3-62511948D2CF}" type="slidenum">
              <a:rPr lang="ru-RU" smtClean="0"/>
              <a:t>9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2965" y="103621"/>
            <a:ext cx="8606118" cy="6643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проекты, реализуемые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«ДРОЗД-Череповец»</a:t>
            </a:r>
          </a:p>
        </p:txBody>
      </p:sp>
      <p:pic>
        <p:nvPicPr>
          <p:cNvPr id="9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" y="29883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99756"/>
              </p:ext>
            </p:extLst>
          </p:nvPr>
        </p:nvGraphicFramePr>
        <p:xfrm>
          <a:off x="231228" y="946658"/>
          <a:ext cx="11813627" cy="58293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13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84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детских садов: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Спартакиада «Снежные старты»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- 120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Мониторинговые исследования состояния здоровья,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родителями детей, здоровье которых требует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корректировки – 189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фестиваль «Радуга детства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- 160 участников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3183170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соревнования по пионерболу среди дошкольных образовательных учреждений «Олимпийские звездочки»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- 394 участника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3666849"/>
                  </a:ext>
                </a:extLst>
              </a:tr>
              <a:tr h="378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 школьниками в партнерстве с муниципальными учреждениями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 «Лампа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19  выпусков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«Шахматы в школе»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партнёрстве с Российской шахматной федерацией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150 участников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770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оборонно-спортивный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 (30 участников), «уроки мужества» – 10 (300 участников) , профилактические беседы – 7 (350 участников), экскурсии – 5 (100 участников)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Волонтёры АНО «ДРОЗД-Череповец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- 80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«ДРОЗД-Район» п.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Кадуй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70 участников,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партнерство с администрации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Кадуй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(безвозмездное предоставление спортивных объектов)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Мониторинговые исследования состояния здоровья,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родителями детей, здоровье которых требует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корректировки – 718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олимпиады среди школьников по предметам основы безопасности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жизнедеятельности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физическая культура (муниципальный этап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508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3716749"/>
                  </a:ext>
                </a:extLst>
              </a:tr>
              <a:tr h="34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школьных научно-исследовательских и творческих проектов в области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 культуры и спорта, ЗОЖ «Шаг к здоровью» - 37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8657821"/>
                  </a:ext>
                </a:extLst>
              </a:tr>
              <a:tr h="36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«Создание центра подготовки детей к участию в программе ВФСК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ГТО» при поддержке Правительства Вологодской области  - 1500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" y="-10978"/>
            <a:ext cx="1228938" cy="10499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091" y="-182842"/>
            <a:ext cx="171312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1885</Words>
  <Application>Microsoft Office PowerPoint</Application>
  <PresentationFormat>Произвольный</PresentationFormat>
  <Paragraphs>316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Автономная некоммерческая организация  содействия и популяризации  физической культуры и спорта  «ДРОЗД –Череповец»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Сахаутдинова Зинаида Борисовна</dc:creator>
  <cp:lastModifiedBy>Ксения</cp:lastModifiedBy>
  <cp:revision>205</cp:revision>
  <cp:lastPrinted>2018-07-18T12:01:28Z</cp:lastPrinted>
  <dcterms:created xsi:type="dcterms:W3CDTF">2018-07-17T08:46:06Z</dcterms:created>
  <dcterms:modified xsi:type="dcterms:W3CDTF">2020-01-27T13:07:10Z</dcterms:modified>
</cp:coreProperties>
</file>